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70" r:id="rId11"/>
    <p:sldId id="265" r:id="rId12"/>
    <p:sldId id="268" r:id="rId13"/>
    <p:sldId id="267" r:id="rId14"/>
  </p:sldIdLst>
  <p:sldSz cx="9144000" cy="5143500" type="screen16x9"/>
  <p:notesSz cx="6858000" cy="9144000"/>
  <p:embeddedFontLst>
    <p:embeddedFont>
      <p:font typeface="Economica" panose="02000506040000020004" pitchFamily="2" charset="0"/>
      <p:regular r:id="rId16"/>
      <p:bold r:id="rId17"/>
      <p:italic r:id="rId18"/>
      <p:boldItalic r:id="rId19"/>
    </p:embeddedFont>
    <p:embeddedFont>
      <p:font typeface="Open Sans" panose="020B0606030504020204" pitchFamily="34" charset="0"/>
      <p:regular r:id="rId20"/>
      <p:bold r:id="rId21"/>
      <p:italic r:id="rId22"/>
      <p:boldItalic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67"/>
    <p:restoredTop sz="94681"/>
  </p:normalViewPr>
  <p:slideViewPr>
    <p:cSldViewPr snapToGrid="0">
      <p:cViewPr varScale="1">
        <p:scale>
          <a:sx n="154" d="100"/>
          <a:sy n="154" d="100"/>
        </p:scale>
        <p:origin x="232" y="19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10137482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>
          <a:extLst>
            <a:ext uri="{FF2B5EF4-FFF2-40B4-BE49-F238E27FC236}">
              <a16:creationId xmlns:a16="http://schemas.microsoft.com/office/drawing/2014/main" id="{409012A5-F414-6DC1-01C7-1885BC7156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e16b2adad1_0_35:notes">
            <a:extLst>
              <a:ext uri="{FF2B5EF4-FFF2-40B4-BE49-F238E27FC236}">
                <a16:creationId xmlns:a16="http://schemas.microsoft.com/office/drawing/2014/main" id="{D30C9315-5440-BC7A-E078-C5864DCF423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2e16b2adad1_0_35:notes">
            <a:extLst>
              <a:ext uri="{FF2B5EF4-FFF2-40B4-BE49-F238E27FC236}">
                <a16:creationId xmlns:a16="http://schemas.microsoft.com/office/drawing/2014/main" id="{877D5C21-B354-5390-1206-0A58BC19D47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27133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e16b2adad1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2e16b2adad1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e16b2adad1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2e16b2adad1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e16b2adad1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2e16b2adad1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0ddf966691_0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20ddf966691_0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e16b2adad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e16b2adad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e16b2adad1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2e16b2adad1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e16b2adad1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e16b2adad1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e16b2adad1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e16b2adad1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e16b2adad1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2e16b2adad1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e16b2adad1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2e16b2adad1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e16b2adad1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2e16b2adad1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4013" y="756700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1" name="Google Shape;11;p2"/>
          <p:cNvSpPr/>
          <p:nvPr/>
        </p:nvSpPr>
        <p:spPr>
          <a:xfrm rot="10800000">
            <a:off x="5318350" y="32667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11"/>
          <p:cNvSpPr txBox="1">
            <a:spLocks noGrp="1"/>
          </p:cNvSpPr>
          <p:nvPr>
            <p:ph type="title" hasCustomPrompt="1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>
            <a:spLocks noGrp="1"/>
          </p:cNvSpPr>
          <p:nvPr>
            <p:ph type="body" idx="1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5" name="Google Shape;55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Пустой слайд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flipH="1">
            <a:off x="7595938" y="4602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7" name="Google Shape;17;p3"/>
          <p:cNvSpPr/>
          <p:nvPr/>
        </p:nvSpPr>
        <p:spPr>
          <a:xfrm rot="10800000" flipH="1">
            <a:off x="466425" y="35583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2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9" name="Google Shape;29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body" idx="1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6" name="Google Shape;36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4" name="Google Shape;44;p9"/>
          <p:cNvSpPr txBox="1">
            <a:spLocks noGrp="1"/>
          </p:cNvSpPr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7" name="Google Shape;47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>
            <a:spLocks noGrp="1"/>
          </p:cNvSpPr>
          <p:nvPr>
            <p:ph type="body" idx="1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0" name="Google Shape;50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lux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>
            <a:spLocks noGrp="1"/>
          </p:cNvSpPr>
          <p:nvPr>
            <p:ph type="ctrTitle"/>
          </p:nvPr>
        </p:nvSpPr>
        <p:spPr>
          <a:xfrm>
            <a:off x="2857452" y="-544070"/>
            <a:ext cx="4357995" cy="335168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l"/>
            <a:r>
              <a:rPr lang="ru-RU" sz="2400" b="1" dirty="0" err="1"/>
              <a:t>Програмна</a:t>
            </a:r>
            <a:r>
              <a:rPr lang="ru-RU" sz="2400" b="1" dirty="0"/>
              <a:t> система для </a:t>
            </a:r>
            <a:r>
              <a:rPr lang="ru-RU" sz="2400" b="1" dirty="0" err="1"/>
              <a:t>моніторингу</a:t>
            </a:r>
            <a:r>
              <a:rPr lang="ru-RU" sz="2400" b="1" dirty="0"/>
              <a:t> та </a:t>
            </a:r>
            <a:r>
              <a:rPr lang="ru-RU" sz="2400" b="1" dirty="0" err="1"/>
              <a:t>управління</a:t>
            </a:r>
            <a:r>
              <a:rPr lang="ru-RU" sz="2400" b="1" dirty="0"/>
              <a:t> </a:t>
            </a:r>
            <a:r>
              <a:rPr lang="ru-RU" sz="2400" b="1" dirty="0" err="1"/>
              <a:t>криптовалютними</a:t>
            </a:r>
            <a:r>
              <a:rPr lang="ru-RU" sz="2400" b="1" dirty="0"/>
              <a:t> активами на </a:t>
            </a:r>
            <a:r>
              <a:rPr lang="en" sz="2400" b="1" dirty="0"/>
              <a:t>iOS-</a:t>
            </a:r>
            <a:r>
              <a:rPr lang="ru-RU" sz="2400" b="1" dirty="0"/>
              <a:t>пристроях</a:t>
            </a:r>
            <a:br>
              <a:rPr lang="ru-RU" sz="2400" dirty="0"/>
            </a:br>
            <a:endParaRPr sz="2400" dirty="0"/>
          </a:p>
        </p:txBody>
      </p:sp>
      <p:sp>
        <p:nvSpPr>
          <p:cNvPr id="63" name="Google Shape;63;p13"/>
          <p:cNvSpPr txBox="1">
            <a:spLocks noGrp="1"/>
          </p:cNvSpPr>
          <p:nvPr>
            <p:ph type="subTitle" idx="1"/>
          </p:nvPr>
        </p:nvSpPr>
        <p:spPr>
          <a:xfrm>
            <a:off x="1271712" y="3593150"/>
            <a:ext cx="5087400" cy="153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dirty="0"/>
              <a:t>Виконав:                  ст. гр. ПЗПІ-21-4 Бондар М. С.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dirty="0"/>
              <a:t>Керівник:</a:t>
            </a:r>
            <a:r>
              <a:rPr lang="ru-RU" dirty="0"/>
              <a:t>                </a:t>
            </a:r>
            <a:r>
              <a:rPr lang="ru-RU" dirty="0" err="1"/>
              <a:t>доц</a:t>
            </a:r>
            <a:r>
              <a:rPr lang="en-US" dirty="0"/>
              <a:t>. </a:t>
            </a:r>
            <a:r>
              <a:rPr lang="ru-RU" dirty="0" err="1"/>
              <a:t>Кафедри</a:t>
            </a:r>
            <a:r>
              <a:rPr lang="ru-RU" dirty="0"/>
              <a:t> ПІ </a:t>
            </a:r>
            <a:r>
              <a:rPr lang="ru-RU" dirty="0" err="1"/>
              <a:t>Побіженко</a:t>
            </a:r>
            <a:r>
              <a:rPr lang="ru-RU" dirty="0"/>
              <a:t> І. О.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ru-RU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dirty="0"/>
              <a:t>23 червня 2025</a:t>
            </a:r>
            <a:endParaRPr dirty="0"/>
          </a:p>
        </p:txBody>
      </p:sp>
      <p:pic>
        <p:nvPicPr>
          <p:cNvPr id="64" name="Google Shape;6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4725" y="170825"/>
            <a:ext cx="2133975" cy="38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68504" y="170825"/>
            <a:ext cx="1924921" cy="4391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EAD77D0-5D99-0BDA-3910-C467BA2A0A59}"/>
              </a:ext>
            </a:extLst>
          </p:cNvPr>
          <p:cNvSpPr txBox="1"/>
          <p:nvPr/>
        </p:nvSpPr>
        <p:spPr>
          <a:xfrm>
            <a:off x="4738255" y="1047404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>
          <a:extLst>
            <a:ext uri="{FF2B5EF4-FFF2-40B4-BE49-F238E27FC236}">
              <a16:creationId xmlns:a16="http://schemas.microsoft.com/office/drawing/2014/main" id="{BAC06447-6785-45AE-5354-CA780B0056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>
            <a:extLst>
              <a:ext uri="{FF2B5EF4-FFF2-40B4-BE49-F238E27FC236}">
                <a16:creationId xmlns:a16="http://schemas.microsoft.com/office/drawing/2014/main" id="{83DBE0CA-0003-51E1-FBE9-D77D29EA423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8924" y="-152998"/>
            <a:ext cx="8793367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ru-RU" sz="3200" b="1" dirty="0"/>
              <a:t>Приклад </a:t>
            </a:r>
            <a:r>
              <a:rPr lang="ru-RU" sz="3200" b="1" dirty="0" err="1"/>
              <a:t>реалізації</a:t>
            </a:r>
            <a:r>
              <a:rPr lang="ru-RU" sz="3200" b="1" dirty="0"/>
              <a:t> </a:t>
            </a:r>
            <a:r>
              <a:rPr lang="ru-RU" sz="3200" b="1" dirty="0" err="1"/>
              <a:t>зміни</a:t>
            </a:r>
            <a:r>
              <a:rPr lang="ru-RU" sz="3200" b="1" dirty="0"/>
              <a:t> проценту за добу</a:t>
            </a:r>
            <a:endParaRPr lang="ru-RU" sz="3200" dirty="0"/>
          </a:p>
        </p:txBody>
      </p:sp>
      <p:pic>
        <p:nvPicPr>
          <p:cNvPr id="122" name="Google Shape;122;p21">
            <a:extLst>
              <a:ext uri="{FF2B5EF4-FFF2-40B4-BE49-F238E27FC236}">
                <a16:creationId xmlns:a16="http://schemas.microsoft.com/office/drawing/2014/main" id="{17396EC9-9313-1C1A-14F2-659DD98E614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F891873-8486-B42F-3A5E-5A9C2BBE349A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10</a:t>
            </a:fld>
            <a:endParaRPr lang="uk-UA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1D34FC7-0945-3331-9A1B-286F01B57B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175" y="1095032"/>
            <a:ext cx="8975825" cy="316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4975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2"/>
          <p:cNvSpPr txBox="1">
            <a:spLocks noGrp="1"/>
          </p:cNvSpPr>
          <p:nvPr>
            <p:ph type="title"/>
          </p:nvPr>
        </p:nvSpPr>
        <p:spPr>
          <a:xfrm>
            <a:off x="268925" y="-143620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 dirty="0"/>
              <a:t>Інтерфейс користувача </a:t>
            </a:r>
            <a:endParaRPr sz="3200" dirty="0"/>
          </a:p>
        </p:txBody>
      </p:sp>
      <p:pic>
        <p:nvPicPr>
          <p:cNvPr id="129" name="Google Shape;12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28D948D-369C-B702-98D8-76BFF8794D17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11</a:t>
            </a:fld>
            <a:endParaRPr lang="uk-UA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A63F715-7DD7-4F7C-AEB8-3B8E05D798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025" y="883440"/>
            <a:ext cx="7772400" cy="3527148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2"/>
          <p:cNvSpPr txBox="1">
            <a:spLocks noGrp="1"/>
          </p:cNvSpPr>
          <p:nvPr>
            <p:ph type="title"/>
          </p:nvPr>
        </p:nvSpPr>
        <p:spPr>
          <a:xfrm>
            <a:off x="268925" y="-143620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 dirty="0"/>
              <a:t>Тестування</a:t>
            </a:r>
            <a:endParaRPr sz="3200" dirty="0"/>
          </a:p>
        </p:txBody>
      </p:sp>
      <p:pic>
        <p:nvPicPr>
          <p:cNvPr id="129" name="Google Shape;12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28D948D-369C-B702-98D8-76BFF8794D17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12</a:t>
            </a:fld>
            <a:endParaRPr lang="uk-UA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33D0BE0-EE60-461B-DCA2-2405BE71DF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4504" y="850520"/>
            <a:ext cx="5950974" cy="3755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21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B5B94D8-63F6-7EAC-6461-2DB4B135596F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13</a:t>
            </a:fld>
            <a:endParaRPr lang="uk-UA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C2A50AE-3B31-98E6-A7AC-86613E0696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145" y="132218"/>
            <a:ext cx="8410095" cy="453518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4"/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r>
              <a:rPr lang="ru-RU" dirty="0"/>
              <a:t>🎯</a:t>
            </a:r>
            <a:r>
              <a:rPr lang="ru-RU" b="1" dirty="0"/>
              <a:t> Мета </a:t>
            </a:r>
            <a:r>
              <a:rPr lang="ru-RU" b="1" dirty="0" err="1"/>
              <a:t>роботи</a:t>
            </a:r>
            <a:endParaRPr lang="ru-RU" dirty="0"/>
          </a:p>
        </p:txBody>
      </p:sp>
      <p:sp>
        <p:nvSpPr>
          <p:cNvPr id="72" name="Google Shape;72;p14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r>
              <a:rPr lang="ru-RU" dirty="0" err="1"/>
              <a:t>Створення</a:t>
            </a:r>
            <a:r>
              <a:rPr lang="ru-RU" dirty="0"/>
              <a:t> нативного </a:t>
            </a:r>
            <a:r>
              <a:rPr lang="en" dirty="0"/>
              <a:t>iOS-</a:t>
            </a:r>
            <a:r>
              <a:rPr lang="ru-RU" dirty="0" err="1"/>
              <a:t>застосунку</a:t>
            </a:r>
            <a:r>
              <a:rPr lang="ru-RU" dirty="0"/>
              <a:t> для </a:t>
            </a:r>
            <a:r>
              <a:rPr lang="ru-RU" dirty="0" err="1"/>
              <a:t>моніторингу</a:t>
            </a:r>
            <a:r>
              <a:rPr lang="ru-RU" dirty="0"/>
              <a:t> та </a:t>
            </a:r>
            <a:r>
              <a:rPr lang="ru-RU" dirty="0" err="1"/>
              <a:t>управління</a:t>
            </a:r>
            <a:r>
              <a:rPr lang="ru-RU" dirty="0"/>
              <a:t> </a:t>
            </a:r>
            <a:r>
              <a:rPr lang="ru-RU" dirty="0" err="1"/>
              <a:t>криптовалютними</a:t>
            </a:r>
            <a:r>
              <a:rPr lang="ru-RU" dirty="0"/>
              <a:t> активами, </a:t>
            </a:r>
            <a:r>
              <a:rPr lang="ru-RU" dirty="0" err="1"/>
              <a:t>який</a:t>
            </a:r>
            <a:r>
              <a:rPr lang="ru-RU" dirty="0"/>
              <a:t>:</a:t>
            </a:r>
          </a:p>
          <a:p>
            <a:r>
              <a:rPr lang="ru-RU" dirty="0" err="1"/>
              <a:t>забезпечує</a:t>
            </a:r>
            <a:r>
              <a:rPr lang="ru-RU" dirty="0"/>
              <a:t> </a:t>
            </a:r>
            <a:r>
              <a:rPr lang="ru-RU" dirty="0" err="1"/>
              <a:t>інтуїтивний</a:t>
            </a:r>
            <a:r>
              <a:rPr lang="ru-RU" dirty="0"/>
              <a:t>, </a:t>
            </a:r>
            <a:r>
              <a:rPr lang="ru-RU" dirty="0" err="1"/>
              <a:t>зручний</a:t>
            </a:r>
            <a:r>
              <a:rPr lang="ru-RU" dirty="0"/>
              <a:t> та </a:t>
            </a:r>
            <a:r>
              <a:rPr lang="ru-RU" dirty="0" err="1"/>
              <a:t>швидкий</a:t>
            </a:r>
            <a:r>
              <a:rPr lang="ru-RU" dirty="0"/>
              <a:t> </a:t>
            </a:r>
            <a:r>
              <a:rPr lang="ru-RU" dirty="0" err="1"/>
              <a:t>інтерфейс</a:t>
            </a:r>
            <a:r>
              <a:rPr lang="ru-RU" dirty="0"/>
              <a:t> для перегляду та </a:t>
            </a:r>
            <a:r>
              <a:rPr lang="ru-RU" dirty="0" err="1"/>
              <a:t>аналізу</a:t>
            </a:r>
            <a:r>
              <a:rPr lang="ru-RU" dirty="0"/>
              <a:t> </a:t>
            </a:r>
            <a:r>
              <a:rPr lang="ru-RU" dirty="0" err="1"/>
              <a:t>криптопортфеля</a:t>
            </a:r>
            <a:r>
              <a:rPr lang="ru-RU" dirty="0"/>
              <a:t>;</a:t>
            </a:r>
          </a:p>
          <a:p>
            <a:r>
              <a:rPr lang="ru-RU" dirty="0"/>
              <a:t>локально </a:t>
            </a:r>
            <a:r>
              <a:rPr lang="ru-RU" dirty="0" err="1"/>
              <a:t>зберерігає</a:t>
            </a:r>
            <a:r>
              <a:rPr lang="ru-RU" dirty="0"/>
              <a:t> </a:t>
            </a:r>
            <a:r>
              <a:rPr lang="ru-RU" dirty="0" err="1"/>
              <a:t>данні</a:t>
            </a:r>
            <a:r>
              <a:rPr lang="ru-RU" dirty="0"/>
              <a:t>;</a:t>
            </a:r>
          </a:p>
          <a:p>
            <a:r>
              <a:rPr lang="ru-RU" dirty="0" err="1"/>
              <a:t>адаптований</a:t>
            </a:r>
            <a:r>
              <a:rPr lang="ru-RU" dirty="0"/>
              <a:t> для </a:t>
            </a:r>
            <a:r>
              <a:rPr lang="ru-RU" dirty="0" err="1"/>
              <a:t>різних</a:t>
            </a:r>
            <a:r>
              <a:rPr lang="ru-RU" dirty="0"/>
              <a:t> </a:t>
            </a:r>
            <a:r>
              <a:rPr lang="ru-RU" dirty="0" err="1"/>
              <a:t>типів</a:t>
            </a:r>
            <a:r>
              <a:rPr lang="ru-RU" dirty="0"/>
              <a:t> </a:t>
            </a:r>
            <a:r>
              <a:rPr lang="ru-RU" dirty="0" err="1"/>
              <a:t>пристроїв</a:t>
            </a:r>
            <a:r>
              <a:rPr lang="ru-RU" dirty="0"/>
              <a:t> (</a:t>
            </a:r>
            <a:r>
              <a:rPr lang="en" dirty="0"/>
              <a:t>iPhone, iPad) </a:t>
            </a:r>
            <a:r>
              <a:rPr lang="ru-RU" dirty="0"/>
              <a:t>та </a:t>
            </a:r>
            <a:r>
              <a:rPr lang="ru-RU" dirty="0" err="1"/>
              <a:t>багатомовного</a:t>
            </a:r>
            <a:r>
              <a:rPr lang="ru-RU" dirty="0"/>
              <a:t> </a:t>
            </a:r>
            <a:r>
              <a:rPr lang="ru-RU" dirty="0" err="1"/>
              <a:t>інтерфейсу</a:t>
            </a:r>
            <a:r>
              <a:rPr lang="ru-RU" dirty="0"/>
              <a:t>;</a:t>
            </a:r>
          </a:p>
          <a:p>
            <a:r>
              <a:rPr lang="ru-RU" dirty="0" err="1"/>
              <a:t>виступає</a:t>
            </a:r>
            <a:r>
              <a:rPr lang="ru-RU" dirty="0"/>
              <a:t> альтернативою </a:t>
            </a:r>
            <a:r>
              <a:rPr lang="ru-RU" dirty="0" err="1"/>
              <a:t>існуючим</a:t>
            </a:r>
            <a:r>
              <a:rPr lang="ru-RU" dirty="0"/>
              <a:t> </a:t>
            </a:r>
            <a:r>
              <a:rPr lang="ru-RU" dirty="0" err="1"/>
              <a:t>громіздким</a:t>
            </a:r>
            <a:r>
              <a:rPr lang="ru-RU" dirty="0"/>
              <a:t> </a:t>
            </a:r>
            <a:r>
              <a:rPr lang="ru-RU" dirty="0" err="1"/>
              <a:t>або</a:t>
            </a:r>
            <a:r>
              <a:rPr lang="ru-RU" dirty="0"/>
              <a:t> </a:t>
            </a:r>
            <a:r>
              <a:rPr lang="ru-RU" dirty="0" err="1"/>
              <a:t>менш</a:t>
            </a:r>
            <a:r>
              <a:rPr lang="ru-RU" dirty="0"/>
              <a:t> </a:t>
            </a:r>
            <a:r>
              <a:rPr lang="ru-RU" dirty="0" err="1"/>
              <a:t>зручним</a:t>
            </a:r>
            <a:r>
              <a:rPr lang="ru-RU" dirty="0"/>
              <a:t> </a:t>
            </a:r>
            <a:r>
              <a:rPr lang="ru-RU" dirty="0" err="1"/>
              <a:t>рішенням</a:t>
            </a:r>
            <a:r>
              <a:rPr lang="ru-RU" dirty="0"/>
              <a:t> на ринку.</a:t>
            </a: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>
              <a:latin typeface="Economica" panose="020B0604020202020204" charset="0"/>
            </a:endParaRPr>
          </a:p>
        </p:txBody>
      </p:sp>
      <p:pic>
        <p:nvPicPr>
          <p:cNvPr id="73" name="Google Shape;7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93E68CA-DEF7-D32D-BFB6-7B402335F4C7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2</a:t>
            </a:fld>
            <a:endParaRPr lang="uk-UA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>
            <a:spLocks noGrp="1"/>
          </p:cNvSpPr>
          <p:nvPr>
            <p:ph type="title"/>
          </p:nvPr>
        </p:nvSpPr>
        <p:spPr>
          <a:xfrm>
            <a:off x="257640" y="0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r>
              <a:rPr lang="ru-RU" dirty="0"/>
              <a:t>🔍</a:t>
            </a:r>
            <a:r>
              <a:rPr lang="ru-RU" b="1" dirty="0"/>
              <a:t> </a:t>
            </a:r>
            <a:r>
              <a:rPr lang="ru-RU" b="1" dirty="0" err="1"/>
              <a:t>Аналіз</a:t>
            </a:r>
            <a:r>
              <a:rPr lang="ru-RU" b="1" dirty="0"/>
              <a:t> </a:t>
            </a:r>
            <a:r>
              <a:rPr lang="ru-RU" b="1" dirty="0" err="1"/>
              <a:t>існуючих</a:t>
            </a:r>
            <a:r>
              <a:rPr lang="ru-RU" b="1" dirty="0"/>
              <a:t> </a:t>
            </a:r>
            <a:r>
              <a:rPr lang="ru-RU" b="1" dirty="0" err="1"/>
              <a:t>рішень</a:t>
            </a:r>
            <a:endParaRPr lang="ru-RU" dirty="0"/>
          </a:p>
        </p:txBody>
      </p:sp>
      <p:pic>
        <p:nvPicPr>
          <p:cNvPr id="80" name="Google Shape;8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B62475D-5E0B-A5AC-3922-2970FC56A64D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3</a:t>
            </a:fld>
            <a:endParaRPr lang="uk-UA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9AC41DF-D237-03B6-81C6-4894628740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1123" y="1083956"/>
            <a:ext cx="3297077" cy="367628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EC35BEC-EB64-40D8-776C-CF692C49AA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1083956"/>
            <a:ext cx="4099102" cy="437883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>
            <a:spLocks noGrp="1"/>
          </p:cNvSpPr>
          <p:nvPr>
            <p:ph type="title"/>
          </p:nvPr>
        </p:nvSpPr>
        <p:spPr>
          <a:xfrm>
            <a:off x="257640" y="229374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r>
              <a:rPr lang="ru-RU" b="1" dirty="0"/>
              <a:t>Постановка </a:t>
            </a:r>
            <a:r>
              <a:rPr lang="ru-RU" b="1" dirty="0" err="1"/>
              <a:t>задачі</a:t>
            </a:r>
            <a:r>
              <a:rPr lang="ru-RU" b="1" dirty="0"/>
              <a:t> та </a:t>
            </a:r>
            <a:r>
              <a:rPr lang="ru-RU" b="1" dirty="0" err="1"/>
              <a:t>опис</a:t>
            </a:r>
            <a:r>
              <a:rPr lang="ru-RU" b="1" dirty="0"/>
              <a:t> </a:t>
            </a:r>
            <a:r>
              <a:rPr lang="ru-RU" b="1" dirty="0" err="1"/>
              <a:t>системи</a:t>
            </a:r>
            <a:br>
              <a:rPr lang="ru-RU" dirty="0"/>
            </a:br>
            <a:endParaRPr sz="3200" dirty="0"/>
          </a:p>
        </p:txBody>
      </p:sp>
      <p:pic>
        <p:nvPicPr>
          <p:cNvPr id="87" name="Google Shape;8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23D9805-068E-FE7E-BC9A-0C410D68B73B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4</a:t>
            </a:fld>
            <a:endParaRPr lang="uk-U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761F57E-DE19-4103-8BE3-D918E3F949A8}"/>
              </a:ext>
            </a:extLst>
          </p:cNvPr>
          <p:cNvSpPr txBox="1"/>
          <p:nvPr/>
        </p:nvSpPr>
        <p:spPr>
          <a:xfrm>
            <a:off x="4851187" y="1448365"/>
            <a:ext cx="3927054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ru-RU" dirty="0">
                <a:solidFill>
                  <a:srgbClr val="000000"/>
                </a:solidFill>
                <a:effectLst/>
                <a:latin typeface="+mn-lt"/>
              </a:rPr>
              <a:t>📌</a:t>
            </a:r>
            <a:r>
              <a:rPr lang="ru-RU" b="1" dirty="0">
                <a:solidFill>
                  <a:srgbClr val="000000"/>
                </a:solidFill>
                <a:effectLst/>
                <a:latin typeface="+mn-lt"/>
              </a:rPr>
              <a:t> </a:t>
            </a:r>
            <a:r>
              <a:rPr lang="ru-RU" b="1" dirty="0" err="1">
                <a:solidFill>
                  <a:srgbClr val="000000"/>
                </a:solidFill>
                <a:effectLst/>
                <a:latin typeface="+mn-lt"/>
              </a:rPr>
              <a:t>Очікувані</a:t>
            </a:r>
            <a:r>
              <a:rPr lang="ru-RU" b="1" dirty="0">
                <a:solidFill>
                  <a:srgbClr val="000000"/>
                </a:solidFill>
                <a:effectLst/>
                <a:latin typeface="+mn-lt"/>
              </a:rPr>
              <a:t> </a:t>
            </a:r>
            <a:r>
              <a:rPr lang="ru-RU" b="1" dirty="0" err="1">
                <a:solidFill>
                  <a:srgbClr val="000000"/>
                </a:solidFill>
                <a:effectLst/>
                <a:latin typeface="+mn-lt"/>
              </a:rPr>
              <a:t>результати</a:t>
            </a:r>
            <a:r>
              <a:rPr lang="ru-RU" b="1" dirty="0">
                <a:solidFill>
                  <a:srgbClr val="000000"/>
                </a:solidFill>
                <a:effectLst/>
                <a:latin typeface="+mn-lt"/>
              </a:rPr>
              <a:t>:</a:t>
            </a:r>
            <a:endParaRPr lang="ru-RU" dirty="0">
              <a:solidFill>
                <a:srgbClr val="000000"/>
              </a:solidFill>
              <a:effectLst/>
              <a:latin typeface="+mn-lt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ru-RU" dirty="0" err="1">
                <a:solidFill>
                  <a:srgbClr val="000000"/>
                </a:solidFill>
                <a:effectLst/>
                <a:latin typeface="+mn-lt"/>
              </a:rPr>
              <a:t>Простий</a:t>
            </a:r>
            <a:r>
              <a:rPr lang="ru-RU" dirty="0">
                <a:solidFill>
                  <a:srgbClr val="000000"/>
                </a:solidFill>
                <a:effectLst/>
                <a:latin typeface="+mn-lt"/>
              </a:rPr>
              <a:t> і </a:t>
            </a:r>
            <a:r>
              <a:rPr lang="ru-RU" dirty="0" err="1">
                <a:solidFill>
                  <a:srgbClr val="000000"/>
                </a:solidFill>
                <a:effectLst/>
                <a:latin typeface="+mn-lt"/>
              </a:rPr>
              <a:t>швидкий</a:t>
            </a:r>
            <a:r>
              <a:rPr lang="ru-RU" dirty="0">
                <a:solidFill>
                  <a:srgbClr val="000000"/>
                </a:solidFill>
                <a:effectLst/>
                <a:latin typeface="+mn-lt"/>
              </a:rPr>
              <a:t> </a:t>
            </a:r>
            <a:r>
              <a:rPr lang="ru-RU" dirty="0" err="1">
                <a:solidFill>
                  <a:srgbClr val="000000"/>
                </a:solidFill>
                <a:effectLst/>
                <a:latin typeface="+mn-lt"/>
              </a:rPr>
              <a:t>додаток</a:t>
            </a:r>
            <a:r>
              <a:rPr lang="ru-RU" dirty="0">
                <a:solidFill>
                  <a:srgbClr val="000000"/>
                </a:solidFill>
                <a:effectLst/>
                <a:latin typeface="+mn-lt"/>
              </a:rPr>
              <a:t> для </a:t>
            </a:r>
            <a:r>
              <a:rPr lang="ru-RU" dirty="0" err="1">
                <a:solidFill>
                  <a:srgbClr val="000000"/>
                </a:solidFill>
                <a:effectLst/>
                <a:latin typeface="+mn-lt"/>
              </a:rPr>
              <a:t>ведення</a:t>
            </a:r>
            <a:r>
              <a:rPr lang="ru-RU" dirty="0">
                <a:solidFill>
                  <a:srgbClr val="000000"/>
                </a:solidFill>
                <a:effectLst/>
                <a:latin typeface="+mn-lt"/>
              </a:rPr>
              <a:t> </a:t>
            </a:r>
            <a:r>
              <a:rPr lang="ru-RU" dirty="0" err="1">
                <a:solidFill>
                  <a:srgbClr val="000000"/>
                </a:solidFill>
                <a:effectLst/>
                <a:latin typeface="+mn-lt"/>
              </a:rPr>
              <a:t>криптопортфеля</a:t>
            </a:r>
            <a:r>
              <a:rPr lang="ru-RU" dirty="0">
                <a:solidFill>
                  <a:srgbClr val="000000"/>
                </a:solidFill>
                <a:effectLst/>
                <a:latin typeface="+mn-lt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 err="1">
                <a:solidFill>
                  <a:srgbClr val="000000"/>
                </a:solidFill>
                <a:effectLst/>
                <a:latin typeface="+mn-lt"/>
              </a:rPr>
              <a:t>Повна</a:t>
            </a:r>
            <a:r>
              <a:rPr lang="ru-RU" dirty="0">
                <a:solidFill>
                  <a:srgbClr val="000000"/>
                </a:solidFill>
                <a:effectLst/>
                <a:latin typeface="+mn-lt"/>
              </a:rPr>
              <a:t> </a:t>
            </a:r>
            <a:r>
              <a:rPr lang="ru-RU" dirty="0" err="1">
                <a:solidFill>
                  <a:srgbClr val="000000"/>
                </a:solidFill>
                <a:effectLst/>
                <a:latin typeface="+mn-lt"/>
              </a:rPr>
              <a:t>автономність</a:t>
            </a:r>
            <a:r>
              <a:rPr lang="ru-RU" dirty="0">
                <a:solidFill>
                  <a:srgbClr val="000000"/>
                </a:solidFill>
                <a:effectLst/>
                <a:latin typeface="+mn-lt"/>
              </a:rPr>
              <a:t>: </a:t>
            </a:r>
            <a:r>
              <a:rPr lang="ru-RU" dirty="0" err="1">
                <a:solidFill>
                  <a:srgbClr val="000000"/>
                </a:solidFill>
                <a:effectLst/>
                <a:latin typeface="+mn-lt"/>
              </a:rPr>
              <a:t>працює</a:t>
            </a:r>
            <a:r>
              <a:rPr lang="ru-RU" dirty="0">
                <a:solidFill>
                  <a:srgbClr val="000000"/>
                </a:solidFill>
                <a:effectLst/>
                <a:latin typeface="+mn-lt"/>
              </a:rPr>
              <a:t> без </a:t>
            </a:r>
            <a:r>
              <a:rPr lang="ru-RU" dirty="0" err="1">
                <a:solidFill>
                  <a:srgbClr val="000000"/>
                </a:solidFill>
                <a:effectLst/>
                <a:latin typeface="+mn-lt"/>
              </a:rPr>
              <a:t>інтернету</a:t>
            </a:r>
            <a:r>
              <a:rPr lang="ru-RU" dirty="0">
                <a:solidFill>
                  <a:srgbClr val="000000"/>
                </a:solidFill>
                <a:effectLst/>
                <a:latin typeface="+mn-lt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 err="1">
                <a:solidFill>
                  <a:srgbClr val="000000"/>
                </a:solidFill>
                <a:effectLst/>
                <a:latin typeface="+mn-lt"/>
              </a:rPr>
              <a:t>Висока</a:t>
            </a:r>
            <a:r>
              <a:rPr lang="ru-RU" dirty="0">
                <a:solidFill>
                  <a:srgbClr val="000000"/>
                </a:solidFill>
                <a:effectLst/>
                <a:latin typeface="+mn-lt"/>
              </a:rPr>
              <a:t> </a:t>
            </a:r>
            <a:r>
              <a:rPr lang="ru-RU" dirty="0" err="1">
                <a:solidFill>
                  <a:srgbClr val="000000"/>
                </a:solidFill>
                <a:effectLst/>
                <a:latin typeface="+mn-lt"/>
              </a:rPr>
              <a:t>безпека</a:t>
            </a:r>
            <a:r>
              <a:rPr lang="ru-RU" dirty="0">
                <a:solidFill>
                  <a:srgbClr val="000000"/>
                </a:solidFill>
                <a:effectLst/>
                <a:latin typeface="+mn-lt"/>
              </a:rPr>
              <a:t> — без </a:t>
            </a:r>
            <a:r>
              <a:rPr lang="ru-RU" dirty="0" err="1">
                <a:solidFill>
                  <a:srgbClr val="000000"/>
                </a:solidFill>
                <a:effectLst/>
                <a:latin typeface="+mn-lt"/>
              </a:rPr>
              <a:t>зберігання</a:t>
            </a:r>
            <a:r>
              <a:rPr lang="ru-RU" dirty="0">
                <a:solidFill>
                  <a:srgbClr val="000000"/>
                </a:solidFill>
                <a:effectLst/>
                <a:latin typeface="+mn-lt"/>
              </a:rPr>
              <a:t> </a:t>
            </a:r>
            <a:r>
              <a:rPr lang="ru-RU" dirty="0" err="1">
                <a:solidFill>
                  <a:srgbClr val="000000"/>
                </a:solidFill>
                <a:effectLst/>
                <a:latin typeface="+mn-lt"/>
              </a:rPr>
              <a:t>чутливих</a:t>
            </a:r>
            <a:r>
              <a:rPr lang="ru-RU" dirty="0">
                <a:solidFill>
                  <a:srgbClr val="000000"/>
                </a:solidFill>
                <a:effectLst/>
                <a:latin typeface="+mn-lt"/>
              </a:rPr>
              <a:t> </a:t>
            </a:r>
            <a:r>
              <a:rPr lang="ru-RU" dirty="0" err="1">
                <a:solidFill>
                  <a:srgbClr val="000000"/>
                </a:solidFill>
                <a:effectLst/>
                <a:latin typeface="+mn-lt"/>
              </a:rPr>
              <a:t>даних</a:t>
            </a:r>
            <a:r>
              <a:rPr lang="ru-RU" dirty="0">
                <a:solidFill>
                  <a:srgbClr val="000000"/>
                </a:solidFill>
                <a:effectLst/>
                <a:latin typeface="+mn-lt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 err="1">
                <a:solidFill>
                  <a:srgbClr val="000000"/>
                </a:solidFill>
                <a:effectLst/>
                <a:latin typeface="+mn-lt"/>
              </a:rPr>
              <a:t>Мінімалістичний</a:t>
            </a:r>
            <a:r>
              <a:rPr lang="ru-RU" dirty="0">
                <a:solidFill>
                  <a:srgbClr val="000000"/>
                </a:solidFill>
                <a:effectLst/>
                <a:latin typeface="+mn-lt"/>
              </a:rPr>
              <a:t>, </a:t>
            </a:r>
            <a:r>
              <a:rPr lang="ru-RU" dirty="0" err="1">
                <a:solidFill>
                  <a:srgbClr val="000000"/>
                </a:solidFill>
                <a:effectLst/>
                <a:latin typeface="+mn-lt"/>
              </a:rPr>
              <a:t>адаптивний</a:t>
            </a:r>
            <a:r>
              <a:rPr lang="ru-RU" dirty="0">
                <a:solidFill>
                  <a:srgbClr val="000000"/>
                </a:solidFill>
                <a:effectLst/>
                <a:latin typeface="+mn-lt"/>
              </a:rPr>
              <a:t> </a:t>
            </a:r>
            <a:r>
              <a:rPr lang="en" dirty="0">
                <a:solidFill>
                  <a:srgbClr val="000000"/>
                </a:solidFill>
                <a:effectLst/>
                <a:latin typeface="+mn-lt"/>
              </a:rPr>
              <a:t>UI </a:t>
            </a:r>
            <a:r>
              <a:rPr lang="ru-RU" dirty="0" err="1">
                <a:solidFill>
                  <a:srgbClr val="000000"/>
                </a:solidFill>
                <a:effectLst/>
                <a:latin typeface="+mn-lt"/>
              </a:rPr>
              <a:t>згідно</a:t>
            </a:r>
            <a:r>
              <a:rPr lang="ru-RU" dirty="0">
                <a:solidFill>
                  <a:srgbClr val="000000"/>
                </a:solidFill>
                <a:effectLst/>
                <a:latin typeface="+mn-lt"/>
              </a:rPr>
              <a:t> з </a:t>
            </a:r>
            <a:r>
              <a:rPr lang="en" dirty="0">
                <a:solidFill>
                  <a:srgbClr val="000000"/>
                </a:solidFill>
                <a:effectLst/>
                <a:latin typeface="+mn-lt"/>
              </a:rPr>
              <a:t>Apple-</a:t>
            </a:r>
            <a:r>
              <a:rPr lang="ru-RU" dirty="0">
                <a:solidFill>
                  <a:srgbClr val="000000"/>
                </a:solidFill>
                <a:effectLst/>
                <a:latin typeface="+mn-lt"/>
              </a:rPr>
              <a:t>гайдлайнами.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 err="1">
                <a:solidFill>
                  <a:srgbClr val="000000"/>
                </a:solidFill>
                <a:effectLst/>
                <a:latin typeface="+mn-lt"/>
              </a:rPr>
              <a:t>Можливість</a:t>
            </a:r>
            <a:r>
              <a:rPr lang="ru-RU" dirty="0">
                <a:solidFill>
                  <a:srgbClr val="000000"/>
                </a:solidFill>
                <a:effectLst/>
                <a:latin typeface="+mn-lt"/>
              </a:rPr>
              <a:t> </a:t>
            </a:r>
            <a:r>
              <a:rPr lang="ru-RU" dirty="0" err="1">
                <a:solidFill>
                  <a:srgbClr val="000000"/>
                </a:solidFill>
                <a:effectLst/>
                <a:latin typeface="+mn-lt"/>
              </a:rPr>
              <a:t>подальшого</a:t>
            </a:r>
            <a:r>
              <a:rPr lang="ru-RU" dirty="0">
                <a:solidFill>
                  <a:srgbClr val="000000"/>
                </a:solidFill>
                <a:effectLst/>
                <a:latin typeface="+mn-lt"/>
              </a:rPr>
              <a:t> </a:t>
            </a:r>
            <a:r>
              <a:rPr lang="ru-RU" dirty="0" err="1">
                <a:solidFill>
                  <a:srgbClr val="000000"/>
                </a:solidFill>
                <a:effectLst/>
                <a:latin typeface="+mn-lt"/>
              </a:rPr>
              <a:t>масштабування</a:t>
            </a:r>
            <a:r>
              <a:rPr lang="ru-RU" dirty="0">
                <a:solidFill>
                  <a:srgbClr val="000000"/>
                </a:solidFill>
                <a:effectLst/>
                <a:latin typeface="+mn-lt"/>
              </a:rPr>
              <a:t> </a:t>
            </a:r>
            <a:r>
              <a:rPr lang="ru-RU" dirty="0" err="1">
                <a:solidFill>
                  <a:srgbClr val="000000"/>
                </a:solidFill>
                <a:effectLst/>
                <a:latin typeface="+mn-lt"/>
              </a:rPr>
              <a:t>функціоналу</a:t>
            </a:r>
            <a:r>
              <a:rPr lang="ru-RU" dirty="0">
                <a:solidFill>
                  <a:srgbClr val="000000"/>
                </a:solidFill>
                <a:effectLst/>
                <a:latin typeface="+mn-lt"/>
              </a:rPr>
              <a:t>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664D7F-983C-ACA0-D19A-2FF832F1451D}"/>
              </a:ext>
            </a:extLst>
          </p:cNvPr>
          <p:cNvSpPr txBox="1"/>
          <p:nvPr/>
        </p:nvSpPr>
        <p:spPr>
          <a:xfrm>
            <a:off x="365759" y="1448365"/>
            <a:ext cx="3927054" cy="1969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✅ </a:t>
            </a:r>
            <a:r>
              <a:rPr lang="ru-RU" dirty="0" err="1"/>
              <a:t>Чітке</a:t>
            </a:r>
            <a:r>
              <a:rPr lang="ru-RU" dirty="0"/>
              <a:t> </a:t>
            </a:r>
            <a:r>
              <a:rPr lang="ru-RU" dirty="0" err="1"/>
              <a:t>формулювання</a:t>
            </a:r>
            <a:r>
              <a:rPr lang="ru-RU" dirty="0"/>
              <a:t> </a:t>
            </a:r>
            <a:r>
              <a:rPr lang="ru-RU" dirty="0" err="1"/>
              <a:t>проблеми</a:t>
            </a:r>
            <a:r>
              <a:rPr lang="ru-RU" dirty="0"/>
              <a:t>:</a:t>
            </a:r>
          </a:p>
          <a:p>
            <a:r>
              <a:rPr lang="ru-RU" sz="1200" dirty="0" err="1"/>
              <a:t>Користувачам</a:t>
            </a:r>
            <a:r>
              <a:rPr lang="ru-RU" sz="1200" dirty="0"/>
              <a:t> </a:t>
            </a:r>
            <a:r>
              <a:rPr lang="ru-RU" sz="1200" dirty="0" err="1"/>
              <a:t>мобільних</a:t>
            </a:r>
            <a:r>
              <a:rPr lang="ru-RU" sz="1200" dirty="0"/>
              <a:t> </a:t>
            </a:r>
            <a:r>
              <a:rPr lang="ru-RU" sz="1200" dirty="0" err="1"/>
              <a:t>пристроїв</a:t>
            </a:r>
            <a:r>
              <a:rPr lang="ru-RU" sz="1200" dirty="0"/>
              <a:t>, </a:t>
            </a:r>
            <a:r>
              <a:rPr lang="ru-RU" sz="1200" dirty="0" err="1"/>
              <a:t>які</a:t>
            </a:r>
            <a:r>
              <a:rPr lang="ru-RU" sz="1200" dirty="0"/>
              <a:t> </a:t>
            </a:r>
            <a:r>
              <a:rPr lang="ru-RU" sz="1200" dirty="0" err="1"/>
              <a:t>інвестують</a:t>
            </a:r>
            <a:r>
              <a:rPr lang="ru-RU" sz="1200" dirty="0"/>
              <a:t> у криптовалюту, </a:t>
            </a:r>
            <a:r>
              <a:rPr lang="ru-RU" sz="1200" dirty="0" err="1"/>
              <a:t>бракує</a:t>
            </a:r>
            <a:r>
              <a:rPr lang="ru-RU" sz="1200" dirty="0"/>
              <a:t> </a:t>
            </a:r>
            <a:r>
              <a:rPr lang="ru-RU" sz="1200" dirty="0" err="1"/>
              <a:t>зручного</a:t>
            </a:r>
            <a:r>
              <a:rPr lang="ru-RU" sz="1200" dirty="0"/>
              <a:t> та </a:t>
            </a:r>
            <a:r>
              <a:rPr lang="ru-RU" sz="1200" dirty="0" err="1"/>
              <a:t>безпечного</a:t>
            </a:r>
            <a:r>
              <a:rPr lang="ru-RU" sz="1200" dirty="0"/>
              <a:t> </a:t>
            </a:r>
            <a:r>
              <a:rPr lang="ru-RU" sz="1200" dirty="0" err="1"/>
              <a:t>iOS-застосунку</a:t>
            </a:r>
            <a:r>
              <a:rPr lang="ru-RU" sz="1200" dirty="0"/>
              <a:t>, </a:t>
            </a:r>
            <a:r>
              <a:rPr lang="ru-RU" sz="1200" dirty="0" err="1"/>
              <a:t>який</a:t>
            </a:r>
            <a:r>
              <a:rPr lang="ru-RU" sz="1200" dirty="0"/>
              <a:t> </a:t>
            </a:r>
            <a:r>
              <a:rPr lang="ru-RU" sz="1200" dirty="0" err="1"/>
              <a:t>дозволяє</a:t>
            </a:r>
            <a:r>
              <a:rPr lang="ru-RU" sz="1200" dirty="0"/>
              <a:t> </a:t>
            </a:r>
            <a:r>
              <a:rPr lang="ru-RU" sz="1200" dirty="0" err="1"/>
              <a:t>відстежувати</a:t>
            </a:r>
            <a:r>
              <a:rPr lang="ru-RU" sz="1200" dirty="0"/>
              <a:t> портфель </a:t>
            </a:r>
            <a:r>
              <a:rPr lang="ru-RU" sz="1200" dirty="0" err="1"/>
              <a:t>криптоактивів</a:t>
            </a:r>
            <a:r>
              <a:rPr lang="ru-RU" sz="1200" dirty="0"/>
              <a:t> локально, без </a:t>
            </a:r>
            <a:r>
              <a:rPr lang="ru-RU" sz="1200" dirty="0" err="1"/>
              <a:t>необхідності</a:t>
            </a:r>
            <a:r>
              <a:rPr lang="ru-RU" sz="1200" dirty="0"/>
              <a:t> </a:t>
            </a:r>
            <a:r>
              <a:rPr lang="ru-RU" sz="1200" dirty="0" err="1"/>
              <a:t>реєстрації</a:t>
            </a:r>
            <a:r>
              <a:rPr lang="ru-RU" sz="1200" dirty="0"/>
              <a:t> </a:t>
            </a:r>
            <a:r>
              <a:rPr lang="ru-RU" sz="1200" dirty="0" err="1"/>
              <a:t>чи</a:t>
            </a:r>
            <a:r>
              <a:rPr lang="ru-RU" sz="1200" dirty="0"/>
              <a:t> </a:t>
            </a:r>
            <a:r>
              <a:rPr lang="ru-RU" sz="1200" dirty="0" err="1"/>
              <a:t>передачі</a:t>
            </a:r>
            <a:r>
              <a:rPr lang="ru-RU" sz="1200" dirty="0"/>
              <a:t> </a:t>
            </a:r>
            <a:r>
              <a:rPr lang="ru-RU" sz="1200" dirty="0" err="1"/>
              <a:t>особистих</a:t>
            </a:r>
            <a:r>
              <a:rPr lang="ru-RU" sz="1200" dirty="0"/>
              <a:t> </a:t>
            </a:r>
            <a:r>
              <a:rPr lang="ru-RU" sz="1200" dirty="0" err="1"/>
              <a:t>даних</a:t>
            </a:r>
            <a:r>
              <a:rPr lang="ru-RU" sz="1200" dirty="0"/>
              <a:t>.</a:t>
            </a:r>
          </a:p>
          <a:p>
            <a:r>
              <a:rPr lang="ru-RU" sz="1200" dirty="0" err="1"/>
              <a:t>Більшість</a:t>
            </a:r>
            <a:r>
              <a:rPr lang="ru-RU" sz="1200" dirty="0"/>
              <a:t> </a:t>
            </a:r>
            <a:r>
              <a:rPr lang="ru-RU" sz="1200" dirty="0" err="1"/>
              <a:t>наявних</a:t>
            </a:r>
            <a:r>
              <a:rPr lang="ru-RU" sz="1200" dirty="0"/>
              <a:t> </a:t>
            </a:r>
            <a:r>
              <a:rPr lang="ru-RU" sz="1200" dirty="0" err="1"/>
              <a:t>рішень</a:t>
            </a:r>
            <a:r>
              <a:rPr lang="ru-RU" sz="1200" dirty="0"/>
              <a:t> </a:t>
            </a:r>
            <a:r>
              <a:rPr lang="ru-RU" sz="1200" dirty="0" err="1"/>
              <a:t>потребують</a:t>
            </a:r>
            <a:r>
              <a:rPr lang="ru-RU" sz="1200" dirty="0"/>
              <a:t> </a:t>
            </a:r>
            <a:r>
              <a:rPr lang="ru-RU" sz="1200" dirty="0" err="1"/>
              <a:t>постійного</a:t>
            </a:r>
            <a:r>
              <a:rPr lang="ru-RU" sz="1200" dirty="0"/>
              <a:t> </a:t>
            </a:r>
            <a:r>
              <a:rPr lang="ru-RU" sz="1200" dirty="0" err="1"/>
              <a:t>з'єднання</a:t>
            </a:r>
            <a:r>
              <a:rPr lang="ru-RU" sz="1200" dirty="0"/>
              <a:t> з </a:t>
            </a:r>
            <a:r>
              <a:rPr lang="ru-RU" sz="1200" dirty="0" err="1"/>
              <a:t>інтернетом</a:t>
            </a:r>
            <a:r>
              <a:rPr lang="ru-RU" sz="1200" dirty="0"/>
              <a:t>, не </a:t>
            </a:r>
            <a:r>
              <a:rPr lang="ru-RU" sz="1200" dirty="0" err="1"/>
              <a:t>забезпечують</a:t>
            </a:r>
            <a:r>
              <a:rPr lang="ru-RU" sz="1200" dirty="0"/>
              <a:t> офлайн-доступу, </a:t>
            </a:r>
            <a:r>
              <a:rPr lang="ru-RU" sz="1200" dirty="0" err="1"/>
              <a:t>аналітики</a:t>
            </a:r>
            <a:r>
              <a:rPr lang="ru-RU" sz="1200" dirty="0"/>
              <a:t>, </a:t>
            </a:r>
            <a:r>
              <a:rPr lang="ru-RU" sz="1200" dirty="0" err="1"/>
              <a:t>або</a:t>
            </a:r>
            <a:r>
              <a:rPr lang="ru-RU" sz="1200" dirty="0"/>
              <a:t> </a:t>
            </a:r>
            <a:r>
              <a:rPr lang="ru-RU" sz="1200" dirty="0" err="1"/>
              <a:t>мають</a:t>
            </a:r>
            <a:r>
              <a:rPr lang="ru-RU" sz="1200" dirty="0"/>
              <a:t> </a:t>
            </a:r>
            <a:r>
              <a:rPr lang="ru-RU" sz="1200" dirty="0" err="1"/>
              <a:t>складний</a:t>
            </a:r>
            <a:r>
              <a:rPr lang="ru-RU" sz="1200" dirty="0"/>
              <a:t>, </a:t>
            </a:r>
            <a:r>
              <a:rPr lang="ru-RU" sz="1200" dirty="0" err="1"/>
              <a:t>неадаптивний</a:t>
            </a:r>
            <a:r>
              <a:rPr lang="ru-RU" sz="1200" dirty="0"/>
              <a:t> </a:t>
            </a:r>
            <a:r>
              <a:rPr lang="ru-RU" sz="1200" dirty="0" err="1"/>
              <a:t>інтерфейс</a:t>
            </a:r>
            <a:r>
              <a:rPr lang="ru-RU" sz="1200" dirty="0"/>
              <a:t>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>
            <a:spLocks noGrp="1"/>
          </p:cNvSpPr>
          <p:nvPr>
            <p:ph type="title"/>
          </p:nvPr>
        </p:nvSpPr>
        <p:spPr>
          <a:xfrm>
            <a:off x="311700" y="-148309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 dirty="0"/>
              <a:t>Вибір технологій розробки </a:t>
            </a:r>
            <a:endParaRPr sz="3200" dirty="0"/>
          </a:p>
        </p:txBody>
      </p:sp>
      <p:pic>
        <p:nvPicPr>
          <p:cNvPr id="94" name="Google Shape;9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343E912-C721-1128-5F72-D9BB9BCF5CCA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5</a:t>
            </a:fld>
            <a:endParaRPr lang="uk-UA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332BC62-0F53-D793-4CE1-07BA900119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1134" y="229374"/>
            <a:ext cx="4271745" cy="432054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B890288-09C7-0FD9-8D6A-F56245E6CFF4}"/>
              </a:ext>
            </a:extLst>
          </p:cNvPr>
          <p:cNvSpPr txBox="1"/>
          <p:nvPr/>
        </p:nvSpPr>
        <p:spPr>
          <a:xfrm>
            <a:off x="700050" y="1563231"/>
            <a:ext cx="48006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💻 Мова </a:t>
            </a:r>
            <a:r>
              <a:rPr lang="ru-RU" dirty="0" err="1"/>
              <a:t>програмування</a:t>
            </a:r>
            <a:r>
              <a:rPr lang="ru-RU" dirty="0"/>
              <a:t>: Swift</a:t>
            </a:r>
          </a:p>
          <a:p>
            <a:endParaRPr lang="ru-RU" dirty="0"/>
          </a:p>
          <a:p>
            <a:r>
              <a:rPr lang="ru-RU" dirty="0"/>
              <a:t>🧩 Фреймворк: </a:t>
            </a:r>
            <a:r>
              <a:rPr lang="ru-RU" dirty="0" err="1"/>
              <a:t>SwiftUI</a:t>
            </a:r>
            <a:endParaRPr lang="ru-RU" dirty="0"/>
          </a:p>
          <a:p>
            <a:endParaRPr lang="ru-RU" dirty="0"/>
          </a:p>
          <a:p>
            <a:r>
              <a:rPr lang="ru-RU" dirty="0"/>
              <a:t>🏗 Середа </a:t>
            </a:r>
            <a:r>
              <a:rPr lang="ru-RU" dirty="0" err="1"/>
              <a:t>розробки</a:t>
            </a:r>
            <a:r>
              <a:rPr lang="ru-RU" dirty="0"/>
              <a:t>: </a:t>
            </a:r>
            <a:r>
              <a:rPr lang="ru-RU" dirty="0" err="1"/>
              <a:t>Xcode</a:t>
            </a:r>
            <a:endParaRPr lang="ru-RU" dirty="0"/>
          </a:p>
          <a:p>
            <a:endParaRPr lang="ru-RU" dirty="0"/>
          </a:p>
          <a:p>
            <a:r>
              <a:rPr lang="ru-RU" dirty="0"/>
              <a:t>🗂 </a:t>
            </a:r>
            <a:r>
              <a:rPr lang="ru-RU" dirty="0" err="1"/>
              <a:t>Зберігання</a:t>
            </a:r>
            <a:r>
              <a:rPr lang="ru-RU" dirty="0"/>
              <a:t> </a:t>
            </a:r>
            <a:r>
              <a:rPr lang="ru-RU" dirty="0" err="1"/>
              <a:t>даних</a:t>
            </a:r>
            <a:r>
              <a:rPr lang="ru-RU" dirty="0"/>
              <a:t>: Core Data</a:t>
            </a:r>
          </a:p>
          <a:p>
            <a:endParaRPr lang="ru-RU" dirty="0"/>
          </a:p>
          <a:p>
            <a:r>
              <a:rPr lang="ru-RU" dirty="0"/>
              <a:t>🔗 API: </a:t>
            </a:r>
            <a:r>
              <a:rPr lang="ru-RU" dirty="0" err="1"/>
              <a:t>CoinGecko</a:t>
            </a:r>
            <a:r>
              <a:rPr lang="ru-RU" dirty="0"/>
              <a:t> API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8878D5A-C31F-9224-AD86-4A1BD5D473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3187" y="1180959"/>
            <a:ext cx="4889813" cy="3066576"/>
          </a:xfrm>
          <a:prstGeom prst="rect">
            <a:avLst/>
          </a:prstGeom>
        </p:spPr>
      </p:pic>
      <p:sp>
        <p:nvSpPr>
          <p:cNvPr id="99" name="Google Shape;99;p18"/>
          <p:cNvSpPr txBox="1">
            <a:spLocks noGrp="1"/>
          </p:cNvSpPr>
          <p:nvPr>
            <p:ph type="title"/>
          </p:nvPr>
        </p:nvSpPr>
        <p:spPr>
          <a:xfrm>
            <a:off x="268925" y="349659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 dirty="0"/>
              <a:t>Архітектура створенного програмного забезпечення</a:t>
            </a:r>
            <a:endParaRPr sz="3200" dirty="0"/>
          </a:p>
        </p:txBody>
      </p:sp>
      <p:pic>
        <p:nvPicPr>
          <p:cNvPr id="101" name="Google Shape;101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2A55726-B906-08A2-C43F-1B00FCF5F354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6</a:t>
            </a:fld>
            <a:endParaRPr lang="uk-UA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23ECDE-1587-088B-94FF-A6BEB1A2CA84}"/>
              </a:ext>
            </a:extLst>
          </p:cNvPr>
          <p:cNvSpPr txBox="1"/>
          <p:nvPr/>
        </p:nvSpPr>
        <p:spPr>
          <a:xfrm>
            <a:off x="381000" y="1539123"/>
            <a:ext cx="3465662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- </a:t>
            </a:r>
            <a:r>
              <a:rPr lang="ru-RU" dirty="0"/>
              <a:t>Model – </a:t>
            </a:r>
            <a:r>
              <a:rPr lang="ru-RU" dirty="0" err="1"/>
              <a:t>містить</a:t>
            </a:r>
            <a:r>
              <a:rPr lang="ru-RU" dirty="0"/>
              <a:t> </a:t>
            </a:r>
            <a:r>
              <a:rPr lang="ru-RU" dirty="0" err="1"/>
              <a:t>структури</a:t>
            </a:r>
            <a:r>
              <a:rPr lang="ru-RU" dirty="0"/>
              <a:t> </a:t>
            </a:r>
            <a:r>
              <a:rPr lang="ru-RU" dirty="0" err="1"/>
              <a:t>даних</a:t>
            </a:r>
            <a:r>
              <a:rPr lang="ru-RU" dirty="0"/>
              <a:t>, роботу з API та </a:t>
            </a:r>
            <a:r>
              <a:rPr lang="ru-RU" dirty="0" err="1"/>
              <a:t>локальне</a:t>
            </a:r>
            <a:r>
              <a:rPr lang="ru-RU" dirty="0"/>
              <a:t> </a:t>
            </a:r>
            <a:r>
              <a:rPr lang="ru-RU" dirty="0" err="1"/>
              <a:t>збереження</a:t>
            </a:r>
            <a:r>
              <a:rPr lang="ru-RU" dirty="0"/>
              <a:t> через Core Data.</a:t>
            </a:r>
          </a:p>
          <a:p>
            <a:r>
              <a:rPr lang="en-US" dirty="0"/>
              <a:t>- </a:t>
            </a:r>
            <a:r>
              <a:rPr lang="ru-RU" dirty="0" err="1"/>
              <a:t>ViewModel</a:t>
            </a:r>
            <a:r>
              <a:rPr lang="ru-RU" dirty="0"/>
              <a:t> – </a:t>
            </a:r>
            <a:r>
              <a:rPr lang="ru-RU" dirty="0" err="1"/>
              <a:t>обробляє</a:t>
            </a:r>
            <a:r>
              <a:rPr lang="ru-RU" dirty="0"/>
              <a:t> </a:t>
            </a:r>
            <a:r>
              <a:rPr lang="ru-RU" dirty="0" err="1"/>
              <a:t>бізнес-логіку</a:t>
            </a:r>
            <a:r>
              <a:rPr lang="ru-RU" dirty="0"/>
              <a:t>, </a:t>
            </a:r>
            <a:r>
              <a:rPr lang="ru-RU" dirty="0" err="1"/>
              <a:t>отримує</a:t>
            </a:r>
            <a:r>
              <a:rPr lang="ru-RU" dirty="0"/>
              <a:t> та </a:t>
            </a:r>
            <a:r>
              <a:rPr lang="ru-RU" dirty="0" err="1"/>
              <a:t>готує</a:t>
            </a:r>
            <a:r>
              <a:rPr lang="ru-RU" dirty="0"/>
              <a:t> </a:t>
            </a:r>
            <a:r>
              <a:rPr lang="ru-RU" dirty="0" err="1"/>
              <a:t>дані</a:t>
            </a:r>
            <a:r>
              <a:rPr lang="ru-RU" dirty="0"/>
              <a:t> з Model для </a:t>
            </a:r>
            <a:r>
              <a:rPr lang="ru-RU" dirty="0" err="1"/>
              <a:t>відображення</a:t>
            </a:r>
            <a:r>
              <a:rPr lang="ru-RU" dirty="0"/>
              <a:t>, </a:t>
            </a:r>
            <a:r>
              <a:rPr lang="ru-RU" dirty="0" err="1"/>
              <a:t>використовує</a:t>
            </a:r>
            <a:r>
              <a:rPr lang="ru-RU" dirty="0"/>
              <a:t> </a:t>
            </a:r>
            <a:r>
              <a:rPr lang="ru-RU" dirty="0" err="1"/>
              <a:t>Combine</a:t>
            </a:r>
            <a:r>
              <a:rPr lang="ru-RU" dirty="0"/>
              <a:t> для </a:t>
            </a:r>
            <a:r>
              <a:rPr lang="ru-RU" dirty="0" err="1"/>
              <a:t>оновлень</a:t>
            </a:r>
            <a:r>
              <a:rPr lang="ru-RU" dirty="0"/>
              <a:t>.</a:t>
            </a:r>
          </a:p>
          <a:p>
            <a:r>
              <a:rPr lang="en-US" dirty="0"/>
              <a:t>- </a:t>
            </a:r>
            <a:r>
              <a:rPr lang="ru-RU" dirty="0"/>
              <a:t>View – </a:t>
            </a:r>
            <a:r>
              <a:rPr lang="ru-RU" dirty="0" err="1"/>
              <a:t>інтерфейс</a:t>
            </a:r>
            <a:r>
              <a:rPr lang="ru-RU" dirty="0"/>
              <a:t> </a:t>
            </a:r>
            <a:r>
              <a:rPr lang="ru-RU" dirty="0" err="1"/>
              <a:t>користувача</a:t>
            </a:r>
            <a:r>
              <a:rPr lang="ru-RU" dirty="0"/>
              <a:t>, </a:t>
            </a:r>
            <a:r>
              <a:rPr lang="ru-RU" dirty="0" err="1"/>
              <a:t>створений</a:t>
            </a:r>
            <a:r>
              <a:rPr lang="ru-RU" dirty="0"/>
              <a:t> у </a:t>
            </a:r>
            <a:r>
              <a:rPr lang="ru-RU" dirty="0" err="1"/>
              <a:t>SwiftUI</a:t>
            </a:r>
            <a:r>
              <a:rPr lang="ru-RU" dirty="0"/>
              <a:t>, </a:t>
            </a:r>
            <a:r>
              <a:rPr lang="ru-RU" dirty="0" err="1"/>
              <a:t>підписаний</a:t>
            </a:r>
            <a:r>
              <a:rPr lang="ru-RU" dirty="0"/>
              <a:t> на </a:t>
            </a:r>
            <a:r>
              <a:rPr lang="ru-RU" dirty="0" err="1"/>
              <a:t>зміни</a:t>
            </a:r>
            <a:r>
              <a:rPr lang="ru-RU" dirty="0"/>
              <a:t> у </a:t>
            </a:r>
            <a:r>
              <a:rPr lang="ru-RU" dirty="0" err="1"/>
              <a:t>ViewModel</a:t>
            </a:r>
            <a:r>
              <a:rPr lang="ru-RU" dirty="0"/>
              <a:t> для автоматичного </a:t>
            </a:r>
            <a:r>
              <a:rPr lang="ru-RU" dirty="0" err="1"/>
              <a:t>оновлення</a:t>
            </a:r>
            <a:r>
              <a:rPr lang="ru-RU" dirty="0"/>
              <a:t>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"/>
          <p:cNvSpPr txBox="1">
            <a:spLocks noGrp="1"/>
          </p:cNvSpPr>
          <p:nvPr>
            <p:ph type="title"/>
          </p:nvPr>
        </p:nvSpPr>
        <p:spPr>
          <a:xfrm>
            <a:off x="311700" y="312400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 dirty="0"/>
              <a:t>Опис програмного забезпечення, що було використано у дослідженні</a:t>
            </a:r>
            <a:endParaRPr sz="3200" dirty="0"/>
          </a:p>
        </p:txBody>
      </p:sp>
      <p:pic>
        <p:nvPicPr>
          <p:cNvPr id="108" name="Google Shape;10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226AFC1-F793-030A-440F-FC50C3AEF715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7</a:t>
            </a:fld>
            <a:endParaRPr lang="uk-UA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A71A711-D7F7-8ECB-70DD-6F6CC19B78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3116" y="1143700"/>
            <a:ext cx="7772400" cy="335017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E332502-A174-FD3B-237E-9E4F2FFCC7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342704"/>
            <a:ext cx="7772400" cy="4458091"/>
          </a:xfrm>
          <a:prstGeom prst="rect">
            <a:avLst/>
          </a:prstGeom>
        </p:spPr>
      </p:pic>
      <p:sp>
        <p:nvSpPr>
          <p:cNvPr id="113" name="Google Shape;113;p20"/>
          <p:cNvSpPr txBox="1">
            <a:spLocks noGrp="1"/>
          </p:cNvSpPr>
          <p:nvPr>
            <p:ph type="title"/>
          </p:nvPr>
        </p:nvSpPr>
        <p:spPr>
          <a:xfrm>
            <a:off x="311700" y="-92038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 dirty="0"/>
              <a:t>Дизайн системи</a:t>
            </a:r>
            <a:endParaRPr sz="3200" dirty="0"/>
          </a:p>
        </p:txBody>
      </p:sp>
      <p:pic>
        <p:nvPicPr>
          <p:cNvPr id="115" name="Google Shape;115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8624834-013E-7249-F488-C816A0DA9355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8</a:t>
            </a:fld>
            <a:endParaRPr lang="uk-UA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/>
          <p:cNvSpPr txBox="1">
            <a:spLocks noGrp="1"/>
          </p:cNvSpPr>
          <p:nvPr>
            <p:ph type="title"/>
          </p:nvPr>
        </p:nvSpPr>
        <p:spPr>
          <a:xfrm>
            <a:off x="268925" y="-152998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ru-RU" sz="3200" b="1" dirty="0"/>
              <a:t>Приклад </a:t>
            </a:r>
            <a:r>
              <a:rPr lang="ru-RU" sz="3200" b="1" dirty="0" err="1"/>
              <a:t>реалізації</a:t>
            </a:r>
            <a:r>
              <a:rPr lang="ru-RU" sz="3200" b="1" dirty="0"/>
              <a:t> </a:t>
            </a:r>
            <a:r>
              <a:rPr lang="ru-RU" sz="3200" b="1" dirty="0" err="1"/>
              <a:t>відображення</a:t>
            </a:r>
            <a:r>
              <a:rPr lang="ru-RU" sz="3200" b="1" dirty="0"/>
              <a:t> </a:t>
            </a:r>
            <a:r>
              <a:rPr lang="ru-RU" sz="3200" b="1" dirty="0" err="1"/>
              <a:t>графіку</a:t>
            </a:r>
            <a:endParaRPr lang="ru-RU" sz="3200" dirty="0"/>
          </a:p>
        </p:txBody>
      </p:sp>
      <p:pic>
        <p:nvPicPr>
          <p:cNvPr id="122" name="Google Shape;12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8800C66-AABB-EFA8-12F4-0C56A1243712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9</a:t>
            </a:fld>
            <a:endParaRPr lang="uk-UA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2187D1E-869B-30C9-E955-875D848984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025" y="869651"/>
            <a:ext cx="7772400" cy="389058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Шаблон презентації кваліфікаційної роботи магістрів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57BB8A"/>
      </a:accent3>
      <a:accent4>
        <a:srgbClr val="78909C"/>
      </a:accent4>
      <a:accent5>
        <a:srgbClr val="607D8B"/>
      </a:accent5>
      <a:accent6>
        <a:srgbClr val="DCE755"/>
      </a:accent6>
      <a:hlink>
        <a:srgbClr val="607D8B"/>
      </a:hlink>
      <a:folHlink>
        <a:srgbClr val="607D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Шаблон презентації кваліфікаційної роботи магістрів" id="{72E840FA-3155-46C9-BB37-701E4C9B1C67}" vid="{DC416FE5-D050-4603-AD75-8F49A0CCCB6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Шаблон презентації кваліфікаційної роботи магістрів</Template>
  <TotalTime>284</TotalTime>
  <Words>328</Words>
  <Application>Microsoft Macintosh PowerPoint</Application>
  <PresentationFormat>Экран (16:9)</PresentationFormat>
  <Paragraphs>56</Paragraphs>
  <Slides>13</Slides>
  <Notes>13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17" baseType="lpstr">
      <vt:lpstr>Arial</vt:lpstr>
      <vt:lpstr>Economica</vt:lpstr>
      <vt:lpstr>Open Sans</vt:lpstr>
      <vt:lpstr>Шаблон презентації кваліфікаційної роботи магістрів</vt:lpstr>
      <vt:lpstr>Програмна система для моніторингу та управління криптовалютними активами на iOS-пристроях </vt:lpstr>
      <vt:lpstr>🎯 Мета роботи</vt:lpstr>
      <vt:lpstr>🔍 Аналіз існуючих рішень</vt:lpstr>
      <vt:lpstr>Постановка задачі та опис системи </vt:lpstr>
      <vt:lpstr>Вибір технологій розробки </vt:lpstr>
      <vt:lpstr>Архітектура створенного програмного забезпечення</vt:lpstr>
      <vt:lpstr>Опис програмного забезпечення, що було використано у дослідженні</vt:lpstr>
      <vt:lpstr>Дизайн системи</vt:lpstr>
      <vt:lpstr>Приклад реалізації відображення графіку</vt:lpstr>
      <vt:lpstr>Приклад реалізації зміни проценту за добу</vt:lpstr>
      <vt:lpstr>Інтерфейс користувача </vt:lpstr>
      <vt:lpstr>Тестування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Бондар Микита</dc:creator>
  <cp:lastModifiedBy>Бондар Микита</cp:lastModifiedBy>
  <cp:revision>3</cp:revision>
  <dcterms:created xsi:type="dcterms:W3CDTF">2025-06-21T16:34:26Z</dcterms:created>
  <dcterms:modified xsi:type="dcterms:W3CDTF">2025-06-23T10:56:17Z</dcterms:modified>
</cp:coreProperties>
</file>